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0"/>
  </p:notesMasterIdLst>
  <p:sldIdLst>
    <p:sldId id="256" r:id="rId2"/>
    <p:sldId id="295" r:id="rId3"/>
    <p:sldId id="257" r:id="rId4"/>
    <p:sldId id="296" r:id="rId5"/>
    <p:sldId id="278" r:id="rId6"/>
    <p:sldId id="274" r:id="rId7"/>
    <p:sldId id="273" r:id="rId8"/>
    <p:sldId id="292" r:id="rId9"/>
    <p:sldId id="293" r:id="rId10"/>
    <p:sldId id="294" r:id="rId11"/>
    <p:sldId id="297" r:id="rId12"/>
    <p:sldId id="299" r:id="rId13"/>
    <p:sldId id="300" r:id="rId14"/>
    <p:sldId id="303" r:id="rId15"/>
    <p:sldId id="302" r:id="rId16"/>
    <p:sldId id="304" r:id="rId17"/>
    <p:sldId id="305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63"/>
    <p:restoredTop sz="63932"/>
  </p:normalViewPr>
  <p:slideViewPr>
    <p:cSldViewPr snapToGrid="0" snapToObjects="1">
      <p:cViewPr varScale="1">
        <p:scale>
          <a:sx n="69" d="100"/>
          <a:sy n="69" d="100"/>
        </p:scale>
        <p:origin x="2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F1419-A5F5-2E41-8B4C-5D6524A5AADF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F005B-951A-C346-A439-0F4B5C22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4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08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NaPTAN</a:t>
            </a:r>
            <a:r>
              <a:rPr lang="en-US" dirty="0"/>
              <a:t> bus-stops data has some quirks, some locations are inaccurate by a few </a:t>
            </a:r>
            <a:r>
              <a:rPr lang="en-US" dirty="0" err="1"/>
              <a:t>metres</a:t>
            </a:r>
            <a:r>
              <a:rPr lang="en-US" dirty="0"/>
              <a:t> and not on the road; will need snapping to nearest road section edge</a:t>
            </a:r>
          </a:p>
          <a:p>
            <a:pPr marL="171450" indent="-171450">
              <a:buFontTx/>
              <a:buChar char="-"/>
            </a:pPr>
            <a:r>
              <a:rPr lang="en-US" dirty="0"/>
              <a:t>haven’t though how to do this yet</a:t>
            </a:r>
          </a:p>
          <a:p>
            <a:pPr marL="171450" indent="-171450">
              <a:buFontTx/>
              <a:buChar char="-"/>
            </a:pPr>
            <a:r>
              <a:rPr lang="en-US" dirty="0"/>
              <a:t>Topography layer of vector polygons is filtered to just roads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Highways layers used are the road nodes (points) and road links (linestrings) these can be filtered by road characteristics (width, type of road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of the dataset are quite large and need to be roughly clipped to the test area in QGIS a free geospatial software that optimizes handling of large geospatial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Once roughly clipped these can be handled in memory in python and reduced further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Image data will need further transformation depending on machine vison techniques; </a:t>
            </a:r>
          </a:p>
          <a:p>
            <a:pPr marL="171450" indent="-171450">
              <a:buFontTx/>
              <a:buChar char="-"/>
            </a:pPr>
            <a:r>
              <a:rPr lang="en-US" dirty="0"/>
              <a:t>-</a:t>
            </a:r>
            <a:r>
              <a:rPr lang="en-US" dirty="0" err="1"/>
              <a:t>eg</a:t>
            </a:r>
            <a:r>
              <a:rPr lang="en-US" dirty="0"/>
              <a:t> reshaping to 256 by 256 pixels for Google Net deep learning, or feature engineering of descriptors and/or keypoints in edge detection, object (pattern) recognition model.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7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aim is to iteratively improve upon an estimate of on-street parking capacity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Based on the simple formula that the number of parking spaces available is equal to twice the road length divided by the length of a parking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Starting with this crude estimate and iteratively removing lengths of road determined to be unusable for parking for different reasons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Areas for removal are those where strict no parking applies due to road type, driveway, zebra crossing, road junction </a:t>
            </a:r>
            <a:r>
              <a:rPr lang="en-US" dirty="0" err="1"/>
              <a:t>etc</a:t>
            </a:r>
            <a:r>
              <a:rPr lang="en-US" dirty="0"/>
              <a:t>; that is for physical or safety reasons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Semi-restricted on-street parking areas are not removed as these are within the remit of the local authority to alter permissions and there is no physical or safety reason for no parking.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9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road junctions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topography layer cuts road shapes up into sections, and separates things like road furniture, roundabouts and traffic calming (sleeping policeman)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of the junctions are well defined and intersect with a single road node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are not though and a road section may include more than one road node (cyan)</a:t>
            </a:r>
          </a:p>
          <a:p>
            <a:pPr marL="171450" indent="-171450">
              <a:buFontTx/>
              <a:buChar char="-"/>
            </a:pPr>
            <a:r>
              <a:rPr lang="en-US" dirty="0"/>
              <a:t>also a road link (magenta) may span more than one road section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 need to work out how to define and remove the areas near the true junctions where parking is strictly not allowed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5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vision ideas here...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27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mentioned I’ve established an upper estimate of ~5700 parking spaces; assuming parking is possible on both sides of the road and the full length of the road links</a:t>
            </a:r>
          </a:p>
          <a:p>
            <a:pPr marL="171450" indent="-171450">
              <a:buFontTx/>
              <a:buChar char="-"/>
            </a:pPr>
            <a:r>
              <a:rPr lang="en-US" dirty="0"/>
              <a:t>I completed some tests using the isoperimetric quotient to measure compactness of a shape to identify road junctions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plot shows this road sections </a:t>
            </a:r>
            <a:r>
              <a:rPr lang="en-US" dirty="0" err="1"/>
              <a:t>coloured</a:t>
            </a:r>
            <a:r>
              <a:rPr lang="en-US" dirty="0"/>
              <a:t> by compactness; yellow is 0.6 or greater and coral is less than 0.6.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see that some road junctions are missed; this cross roads, because it includes bits of the four roads makes the shape more concave and hence less compact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improve this split I can calculate compactness based on the smallest bounding convex shape, or introduce other information like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comparing road width to shape perimeter.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68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 have to broaden the test area for different stages; for example, there aren’t that many zebra crossings in this area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06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the next tasks?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What questions will they answer?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When are these tasks expected to be completed?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Are there any risks that could prevent these tasks from being executed?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to manage these risks I have:</a:t>
            </a:r>
          </a:p>
          <a:p>
            <a:pPr marL="171450" indent="-171450">
              <a:buFontTx/>
              <a:buChar char="-"/>
            </a:pPr>
            <a:r>
              <a:rPr lang="en-GB" dirty="0"/>
              <a:t>asked a colleague at work from the data science team to have a weekly catch up with me to act as a sounding board for ideas and sense checker</a:t>
            </a:r>
          </a:p>
          <a:p>
            <a:pPr marL="171450" indent="-171450">
              <a:buFontTx/>
              <a:buChar char="-"/>
            </a:pPr>
            <a:r>
              <a:rPr lang="en-GB" dirty="0"/>
              <a:t>reconnected with a colleague at Ordinance Survey who has expert knowledge of the datasets; and is familiar with the project I did on off-street parking last year</a:t>
            </a:r>
          </a:p>
          <a:p>
            <a:pPr marL="171450" indent="-171450">
              <a:buFontTx/>
              <a:buChar char="-"/>
            </a:pPr>
            <a:r>
              <a:rPr lang="en-GB" dirty="0"/>
              <a:t>need to to organise a catch up with Sarah Rowlands to get her opinion on my approach to the machine vision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5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71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 is committed to reducing carbon emissions by 2050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Essentially preparing to replace the entire UK vehicle stock with rechargeable electric vehicles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will all need somewhere to charge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people tend to be home at night it is expected that most charging will take place on or near their property 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will be a mixture of private and public low and high power chargepoints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these are and in what proportion will impact the electricity supply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it is vitality important to understand parking availability, from which we can infer Charge Point capacity, and it is expected that properties fall into one of these categories</a:t>
            </a:r>
          </a:p>
          <a:p>
            <a:pPr lvl="1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off-street parking available,</a:t>
            </a:r>
          </a:p>
          <a:p>
            <a:pPr lvl="1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adequate on-street parking – there is enough room for all/most vehicles to park nearby to the property</a:t>
            </a:r>
          </a:p>
          <a:p>
            <a:pPr lvl="1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inadequate on-street parking – there is not enough room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present there is no definitive data source that quantifies residential parking availability for the UK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 there are a few private companies who are trying to sell estimates of off &amp; on-street parking to Local Authorities; using inferior data as they do not have free access to dataset that DfT does under the public sector geospatial agreement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it is important to show that we can provide these estimates to Local Authorities – as it will be free of charge and using better quality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1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Off-street parking project</a:t>
            </a:r>
          </a:p>
          <a:p>
            <a:pPr marL="171450" indent="-171450">
              <a:buFontTx/>
              <a:buChar char="-"/>
            </a:pPr>
            <a:r>
              <a:rPr lang="en-US" dirty="0"/>
              <a:t>my summer project from last year, before which the team had not approached this problem at all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used Normalized Difference Vegetation Index (NDVI) to identify manmade surface in front garden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then ascertain if a car could be parked in this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work is now being extended to further test areas; </a:t>
            </a:r>
            <a:r>
              <a:rPr lang="en-US" dirty="0" err="1"/>
              <a:t>eg</a:t>
            </a:r>
            <a:r>
              <a:rPr lang="en-US" dirty="0"/>
              <a:t> rural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including planning to scale up to UK using GCP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scaling will be applicable to the on-street parking project also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Application development</a:t>
            </a:r>
          </a:p>
          <a:p>
            <a:r>
              <a:rPr lang="en-US" dirty="0"/>
              <a:t>- there is possibility of a cross government collaboration with cabinet office to make a tool available for Local Authorities, or anyone, to use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99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literature</a:t>
            </a:r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have others done on this topic</a:t>
            </a:r>
          </a:p>
          <a:p>
            <a:pPr marL="171450" lvl="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 Analytics and some other private companies have done some analysis </a:t>
            </a:r>
          </a:p>
          <a:p>
            <a:pPr marL="171450" lvl="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Flynn et al – deep learning CNN. transfer learning using Google Net</a:t>
            </a:r>
          </a:p>
          <a:p>
            <a:pPr marL="171450" lvl="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vision zebra crossings </a:t>
            </a:r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some sub-problems in the data  - maybe leave this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after</a:t>
            </a:r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/>
              <a:t>How to identify road junctions</a:t>
            </a:r>
          </a:p>
          <a:p>
            <a:pPr lvl="1"/>
            <a:r>
              <a:rPr lang="en-US" dirty="0">
                <a:solidFill>
                  <a:prstClr val="white"/>
                </a:solidFill>
              </a:rPr>
              <a:t>isoperimetric inequality </a:t>
            </a:r>
            <a:r>
              <a:rPr lang="en-US" dirty="0" err="1">
                <a:solidFill>
                  <a:prstClr val="white"/>
                </a:solidFill>
              </a:rPr>
              <a:t>Osserman</a:t>
            </a:r>
            <a:r>
              <a:rPr lang="en-US" dirty="0">
                <a:solidFill>
                  <a:prstClr val="white"/>
                </a:solidFill>
              </a:rPr>
              <a:t>, 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4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Materials: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16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Ordinance Survey AddressBase Plus</a:t>
            </a:r>
          </a:p>
          <a:p>
            <a:r>
              <a:rPr lang="en-US" dirty="0"/>
              <a:t>- </a:t>
            </a:r>
            <a:r>
              <a:rPr lang="en-US" sz="1200" dirty="0"/>
              <a:t>point geometry for every address</a:t>
            </a:r>
          </a:p>
          <a:p>
            <a:r>
              <a:rPr lang="en-US" sz="1200" dirty="0"/>
              <a:t>- four-level property classification scheme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link to TA building TOID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used to identify residential areas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and define radius of reasonable distance to on-street parking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0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Ordinance Survey Topography Area layer</a:t>
            </a:r>
          </a:p>
          <a:p>
            <a:r>
              <a:rPr lang="en-US" sz="1200" dirty="0"/>
              <a:t>- jigsaw of vector polygons</a:t>
            </a:r>
          </a:p>
          <a:p>
            <a:r>
              <a:rPr lang="en-US" sz="1200" dirty="0"/>
              <a:t>- only intersect on adjacent edges, no overlap</a:t>
            </a:r>
          </a:p>
          <a:p>
            <a:r>
              <a:rPr lang="en-US" sz="1200" dirty="0"/>
              <a:t>- various descriptive fields</a:t>
            </a:r>
          </a:p>
          <a:p>
            <a:r>
              <a:rPr lang="en-US" sz="1200" dirty="0"/>
              <a:t>- unique id: TOID per shape</a:t>
            </a:r>
          </a:p>
          <a:p>
            <a:endParaRPr lang="en-US" dirty="0"/>
          </a:p>
          <a:p>
            <a:r>
              <a:rPr lang="en-US" dirty="0"/>
              <a:t>Ordinance Survey Highways Layer</a:t>
            </a:r>
          </a:p>
          <a:p>
            <a:pPr marL="171450" indent="-171450">
              <a:buFontTx/>
              <a:buChar char="-"/>
            </a:pPr>
            <a:r>
              <a:rPr lang="en-US" dirty="0"/>
              <a:t>road nodes, road links, and a few others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includes average road width and minimum road width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links are lines so length of road section is easy to calculate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road junctions not specifically designated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dirty="0"/>
              <a:t>Aerial Photography Great Britain</a:t>
            </a:r>
          </a:p>
          <a:p>
            <a:pPr marL="171450" indent="-171450">
              <a:buFontTx/>
              <a:buChar char="-"/>
            </a:pPr>
            <a:r>
              <a:rPr lang="en-US" dirty="0"/>
              <a:t>RGB 25 cm resolution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Organized by BNG 1km square sections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composite image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permanent parking restriction markings are visible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eg</a:t>
            </a:r>
            <a:r>
              <a:rPr lang="en-US" dirty="0"/>
              <a:t> zebra crossing, bus lanes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National Public Transport Access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bus stop point location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misalignment to roads, can be clipped to nearest road section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79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Off-street parking data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This data comes from the results of my previous summer project on off-street parking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For the same test area I manually labelled the residences that appear to have off-street parking, </a:t>
            </a:r>
            <a:r>
              <a:rPr lang="en-US" sz="1200" dirty="0" err="1"/>
              <a:t>ie</a:t>
            </a:r>
            <a:r>
              <a:rPr lang="en-US" sz="1200" dirty="0"/>
              <a:t> a driveway, or large enough manmade surface to fit a car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The driveway width is derived as the intersection between the front garden boundary to the pavement and the manmade surface area which has been calculated using a Normalized Difference Vegetation Index  (NDVI).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F005B-951A-C346-A439-0F4B5C2201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0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0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6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9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1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5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1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9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4D76-13BA-C74F-A433-080EA8A4BCBF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5076-E4CE-E345-845F-A616A449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23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assets.publishing.service.gov.uk/government/uploads/system/uploads/attachment_data/file/739460/road-to-zero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1DC4-BBC0-7648-BC1E-6DF7EDFC4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550" y="1125415"/>
            <a:ext cx="6934900" cy="2861380"/>
          </a:xfrm>
        </p:spPr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rgbClr val="FFFFFF"/>
                </a:solidFill>
              </a:rPr>
              <a:t>Parking Provision in the UK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7B443-858B-474D-82A6-78EE2DC46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4296" y="3986795"/>
            <a:ext cx="8183408" cy="120066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Quantifying on-street residential parking</a:t>
            </a:r>
          </a:p>
        </p:txBody>
      </p:sp>
    </p:spTree>
    <p:extLst>
      <p:ext uri="{BB962C8B-B14F-4D97-AF65-F5344CB8AC3E}">
        <p14:creationId xmlns:p14="http://schemas.microsoft.com/office/powerpoint/2010/main" val="1436868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8002-FEA4-9B49-8FFE-0EC4E42E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9A68B-039F-CE4E-AA1B-C394D260C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NaPTAN</a:t>
            </a:r>
            <a:r>
              <a:rPr lang="en-US" dirty="0"/>
              <a:t> bus stops data is a little inaccurate, will need snapping to nearest road section</a:t>
            </a:r>
          </a:p>
          <a:p>
            <a:r>
              <a:rPr lang="en-US" dirty="0"/>
              <a:t>Topography layer is filtered to just roads and tracks</a:t>
            </a:r>
          </a:p>
          <a:p>
            <a:r>
              <a:rPr lang="en-US" dirty="0"/>
              <a:t>Highways layer filtered to road nodes and road links only</a:t>
            </a:r>
          </a:p>
          <a:p>
            <a:r>
              <a:rPr lang="en-US" dirty="0"/>
              <a:t>Aerial photography and OSMM data is clipped to the 1 km test area, TQ1980 using QGIS and then python (shapely)</a:t>
            </a:r>
          </a:p>
          <a:p>
            <a:r>
              <a:rPr lang="en-US" dirty="0"/>
              <a:t>Aerial photography further clipped to just the roads, and further transformation depending on machine vision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5E7C-43C9-7C40-BD5E-305EED79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2F7C-3B3A-6943-A7CA-197D972F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455"/>
            <a:ext cx="10515600" cy="47915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Number of parking spaces = 2 * length of road / length of car</a:t>
            </a:r>
          </a:p>
          <a:p>
            <a:pPr marL="0" indent="0">
              <a:buNone/>
            </a:pPr>
            <a:r>
              <a:rPr lang="en-US" dirty="0"/>
              <a:t>0.   0th estimate is (2 * 14km) / 5m ~ 5700 parking spaces. </a:t>
            </a:r>
          </a:p>
          <a:p>
            <a:pPr marL="514350" indent="-514350">
              <a:buAutoNum type="arabicPeriod"/>
            </a:pPr>
            <a:r>
              <a:rPr lang="en-US" dirty="0"/>
              <a:t>eliminate road types; motorways, dual carriageways</a:t>
            </a:r>
          </a:p>
          <a:p>
            <a:pPr marL="514350" indent="-514350">
              <a:buAutoNum type="arabicPeriod"/>
            </a:pPr>
            <a:r>
              <a:rPr lang="en-US" dirty="0"/>
              <a:t>include road width to identify double and single parking roads</a:t>
            </a:r>
          </a:p>
          <a:p>
            <a:pPr marL="514350" indent="-514350">
              <a:buAutoNum type="arabicPeriod"/>
            </a:pPr>
            <a:r>
              <a:rPr lang="en-US" dirty="0"/>
              <a:t>use isoperimetric quotient or other to identify road junctions and eliminate parking near these areas</a:t>
            </a:r>
          </a:p>
          <a:p>
            <a:pPr marL="514350" indent="-514350">
              <a:buAutoNum type="arabicPeriod"/>
            </a:pPr>
            <a:r>
              <a:rPr lang="en-US" dirty="0"/>
              <a:t>remove 5m either side of  bus stop locations</a:t>
            </a:r>
          </a:p>
          <a:p>
            <a:pPr marL="514350" indent="-514350">
              <a:buAutoNum type="arabicPeriod"/>
            </a:pPr>
            <a:r>
              <a:rPr lang="en-US" dirty="0"/>
              <a:t>remove driveway widths inferred from off-street parking project</a:t>
            </a:r>
          </a:p>
          <a:p>
            <a:pPr marL="514350" indent="-514350">
              <a:buAutoNum type="arabicPeriod"/>
            </a:pPr>
            <a:r>
              <a:rPr lang="en-US" dirty="0"/>
              <a:t>use machine vision to identify strict no parking areas from permanent road markings such as zebra crossings, pelican crossings, bus lanes </a:t>
            </a:r>
            <a:r>
              <a:rPr lang="en-US" dirty="0" err="1"/>
              <a:t>etc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remove remaining isolated sections now too short to park a car in</a:t>
            </a:r>
          </a:p>
        </p:txBody>
      </p:sp>
    </p:spTree>
    <p:extLst>
      <p:ext uri="{BB962C8B-B14F-4D97-AF65-F5344CB8AC3E}">
        <p14:creationId xmlns:p14="http://schemas.microsoft.com/office/powerpoint/2010/main" val="142277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75CFB29-6068-3E49-9B85-0FC6588A2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09"/>
          <a:stretch/>
        </p:blipFill>
        <p:spPr>
          <a:xfrm>
            <a:off x="3363371" y="1"/>
            <a:ext cx="8828629" cy="6857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74236-8C8F-A848-8A92-662B3E2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Identifying road junctions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33C78-F504-4DC4-9B52-AEFFCDCB2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55813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Road sections (green boundary) intersecting with road nodes (cyan point) are usually also road junctions</a:t>
            </a:r>
          </a:p>
          <a:p>
            <a:r>
              <a:rPr lang="en-US" sz="2000" dirty="0"/>
              <a:t>Not all though; can have a road section with multiple road nodes </a:t>
            </a:r>
          </a:p>
          <a:p>
            <a:r>
              <a:rPr lang="en-US" sz="2000" dirty="0"/>
              <a:t>And a road link (magenta) may span more than one road section</a:t>
            </a:r>
          </a:p>
        </p:txBody>
      </p:sp>
    </p:spTree>
    <p:extLst>
      <p:ext uri="{BB962C8B-B14F-4D97-AF65-F5344CB8AC3E}">
        <p14:creationId xmlns:p14="http://schemas.microsoft.com/office/powerpoint/2010/main" val="368374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0EC73163-ACCC-B641-A76F-CF0089006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89"/>
          <a:stretch/>
        </p:blipFill>
        <p:spPr>
          <a:xfrm>
            <a:off x="3543387" y="-478"/>
            <a:ext cx="8648613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74236-8C8F-A848-8A92-662B3E2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Identifying no parking road markings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33C78-F504-4DC4-9B52-AEFFCDCB2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55813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zebra crossings</a:t>
            </a:r>
          </a:p>
          <a:p>
            <a:r>
              <a:rPr lang="en-US" sz="2000" dirty="0"/>
              <a:t>bus lanes </a:t>
            </a:r>
          </a:p>
          <a:p>
            <a:r>
              <a:rPr lang="en-US" sz="2000" dirty="0"/>
              <a:t>pelican crossings</a:t>
            </a:r>
          </a:p>
        </p:txBody>
      </p:sp>
    </p:spTree>
    <p:extLst>
      <p:ext uri="{BB962C8B-B14F-4D97-AF65-F5344CB8AC3E}">
        <p14:creationId xmlns:p14="http://schemas.microsoft.com/office/powerpoint/2010/main" val="781529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94CC95-607E-224B-B362-6AEFC43AD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50" r="12462" b="-1"/>
          <a:stretch/>
        </p:blipFill>
        <p:spPr>
          <a:xfrm>
            <a:off x="2966331" y="-478"/>
            <a:ext cx="9225669" cy="6858478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74236-8C8F-A848-8A92-662B3E2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457583" cy="1325563"/>
          </a:xfrm>
        </p:spPr>
        <p:txBody>
          <a:bodyPr>
            <a:normAutofit/>
          </a:bodyPr>
          <a:lstStyle/>
          <a:p>
            <a:r>
              <a:rPr lang="en-US" dirty="0"/>
              <a:t>Preliminary 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33C78-F504-4DC4-9B52-AEFFCDCB2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Established an upper estimate of ~5700 parking spaces</a:t>
            </a:r>
          </a:p>
          <a:p>
            <a:r>
              <a:rPr lang="en-US" sz="2000" dirty="0"/>
              <a:t>calculated compactness of road sections that intersect with road nodes. </a:t>
            </a:r>
          </a:p>
          <a:p>
            <a:r>
              <a:rPr lang="en-US" sz="2000" dirty="0"/>
              <a:t>yellow: compactness &gt;= 0.6</a:t>
            </a:r>
          </a:p>
          <a:p>
            <a:r>
              <a:rPr lang="en-US" sz="2000" dirty="0"/>
              <a:t>coral: compactness &lt; 0.6</a:t>
            </a:r>
          </a:p>
          <a:p>
            <a:r>
              <a:rPr lang="en-US" sz="2000" dirty="0"/>
              <a:t>some junctions are missed</a:t>
            </a:r>
          </a:p>
          <a:p>
            <a:r>
              <a:rPr lang="en-US" sz="2000" dirty="0"/>
              <a:t>improve by calculating compactness based on smallest bounding convex shape</a:t>
            </a:r>
          </a:p>
        </p:txBody>
      </p:sp>
      <p:pic>
        <p:nvPicPr>
          <p:cNvPr id="9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153CBE79-ABB4-7149-8B6A-0C4F2F951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01" y="3598625"/>
            <a:ext cx="4793199" cy="3259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92B393-96B8-5F42-804A-BBA0A6695243}"/>
              </a:ext>
            </a:extLst>
          </p:cNvPr>
          <p:cNvSpPr txBox="1"/>
          <p:nvPr/>
        </p:nvSpPr>
        <p:spPr>
          <a:xfrm>
            <a:off x="7587348" y="3762498"/>
            <a:ext cx="3182586" cy="30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of compactness</a:t>
            </a:r>
          </a:p>
        </p:txBody>
      </p:sp>
    </p:spTree>
    <p:extLst>
      <p:ext uri="{BB962C8B-B14F-4D97-AF65-F5344CB8AC3E}">
        <p14:creationId xmlns:p14="http://schemas.microsoft.com/office/powerpoint/2010/main" val="259172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B8A6-026A-184D-B113-5C49A15B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2C8A7-1606-734E-97B8-D081E2DFA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expect to iteratively improve upon an estimate for on-street parking</a:t>
            </a:r>
          </a:p>
          <a:p>
            <a:r>
              <a:rPr lang="en-GB" dirty="0"/>
              <a:t>visually show on-street parking spaces</a:t>
            </a:r>
          </a:p>
          <a:p>
            <a:r>
              <a:rPr lang="en-GB" dirty="0"/>
              <a:t>manually validated by visual inspection of the 1 km square grid</a:t>
            </a:r>
          </a:p>
          <a:p>
            <a:r>
              <a:rPr lang="en-GB" dirty="0"/>
              <a:t> each stage in the iteration can also be independently validated</a:t>
            </a:r>
          </a:p>
          <a:p>
            <a:pPr lvl="1"/>
            <a:r>
              <a:rPr lang="en-GB" dirty="0"/>
              <a:t>driveway widths</a:t>
            </a:r>
          </a:p>
          <a:p>
            <a:pPr lvl="1"/>
            <a:r>
              <a:rPr lang="en-GB" dirty="0"/>
              <a:t>zebra crossing locations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B8A6-026A-184D-B113-5C49A15B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&amp;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2C8A7-1606-734E-97B8-D081E2DFA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are the next tasks?</a:t>
            </a:r>
          </a:p>
          <a:p>
            <a:pPr lvl="1"/>
            <a:r>
              <a:rPr lang="en-GB" dirty="0"/>
              <a:t>to finish the filtering stages based on named features in the data</a:t>
            </a:r>
          </a:p>
          <a:p>
            <a:pPr lvl="1"/>
            <a:r>
              <a:rPr lang="en-GB" dirty="0"/>
              <a:t>continue with experiments for identification of road junctions</a:t>
            </a:r>
          </a:p>
          <a:p>
            <a:pPr lvl="1"/>
            <a:r>
              <a:rPr lang="en-GB" dirty="0"/>
              <a:t>to begin machine vision section</a:t>
            </a:r>
          </a:p>
          <a:p>
            <a:r>
              <a:rPr lang="en-GB" dirty="0"/>
              <a:t> When are these tasks expected to be completed?</a:t>
            </a:r>
          </a:p>
          <a:p>
            <a:pPr lvl="1"/>
            <a:r>
              <a:rPr lang="en-GB" dirty="0"/>
              <a:t>aim to start machine vision within one week </a:t>
            </a:r>
          </a:p>
          <a:p>
            <a:r>
              <a:rPr lang="en-GB" dirty="0"/>
              <a:t>Are there any risks that could prevent these tasks from being executed?</a:t>
            </a:r>
          </a:p>
          <a:p>
            <a:pPr lvl="1"/>
            <a:r>
              <a:rPr lang="en-GB" dirty="0"/>
              <a:t>underestimate of the task complexity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3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D650-D78E-7543-BDB8-45645FC3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8DF47-E0E9-BF4A-99EF-A634D3E2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 is to inform electric vehicle charge point planning by quantifying on-street parking availability in residential areas</a:t>
            </a:r>
          </a:p>
          <a:p>
            <a:r>
              <a:rPr lang="en-US" dirty="0"/>
              <a:t>divide the length of road available for parking by the length of a standard parking space</a:t>
            </a:r>
          </a:p>
          <a:p>
            <a:r>
              <a:rPr lang="en-US" dirty="0"/>
              <a:t>iteratively improve upon this estimate by removing different types of no-parking areas as identified in the dataset and using machine vision</a:t>
            </a:r>
          </a:p>
          <a:p>
            <a:r>
              <a:rPr lang="en-US" dirty="0"/>
              <a:t>provide local authorities with information required to plan for electric vehicle uptake free of charge and using a standardized  methodology</a:t>
            </a:r>
          </a:p>
        </p:txBody>
      </p:sp>
    </p:spTree>
    <p:extLst>
      <p:ext uri="{BB962C8B-B14F-4D97-AF65-F5344CB8AC3E}">
        <p14:creationId xmlns:p14="http://schemas.microsoft.com/office/powerpoint/2010/main" val="1252993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D7E4-A84E-A849-9B2C-C4DF37E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 for listening!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6AD07B-BB62-0D47-91F5-83E99AD58DD6}"/>
              </a:ext>
            </a:extLst>
          </p:cNvPr>
          <p:cNvSpPr txBox="1">
            <a:spLocks/>
          </p:cNvSpPr>
          <p:nvPr/>
        </p:nvSpPr>
        <p:spPr>
          <a:xfrm>
            <a:off x="3684494" y="2382673"/>
            <a:ext cx="4823012" cy="2092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2892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0BB1-82E3-BA46-9470-A87485A1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4216B-9FF2-E644-826D-9F43434CE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Aim: to inform Electric Vehicle Charge Point planning of public on-street charge points</a:t>
            </a:r>
          </a:p>
          <a:p>
            <a:pPr marL="0" indent="0">
              <a:buNone/>
            </a:pPr>
            <a:r>
              <a:rPr lang="en-US" dirty="0"/>
              <a:t>Motivation: increase in electric vehicles expected due to </a:t>
            </a:r>
            <a:r>
              <a:rPr lang="en-US" i="1" dirty="0"/>
              <a:t>Road to Zero </a:t>
            </a:r>
            <a:r>
              <a:rPr lang="en-US" dirty="0"/>
              <a:t>emissions commitment by the UK government</a:t>
            </a:r>
          </a:p>
          <a:p>
            <a:pPr marL="0" indent="0">
              <a:buNone/>
            </a:pPr>
            <a:r>
              <a:rPr lang="en-US" dirty="0"/>
              <a:t>Why Data Science: no current existing single data set on parking provision</a:t>
            </a:r>
          </a:p>
          <a:p>
            <a:pPr marL="0" indent="0">
              <a:buNone/>
            </a:pPr>
            <a:r>
              <a:rPr lang="en-US" dirty="0"/>
              <a:t>What data: residential addresses, topography and highways layers, aerial photography, raster data and inferred driveway width</a:t>
            </a:r>
          </a:p>
          <a:p>
            <a:pPr marL="0" indent="0">
              <a:buNone/>
            </a:pPr>
            <a:r>
              <a:rPr lang="en-US" dirty="0"/>
              <a:t>Risks: no ethical concerns, all address data is unassociated from individuals and personal information. Aerial photography data has had any persons removed.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9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ain is coming down the highway&#10;&#10;Description automatically generated">
            <a:extLst>
              <a:ext uri="{FF2B5EF4-FFF2-40B4-BE49-F238E27FC236}">
                <a16:creationId xmlns:a16="http://schemas.microsoft.com/office/drawing/2014/main" id="{879FF409-0CC5-C942-8555-8BF7434A3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1" r="21785" b="1"/>
          <a:stretch/>
        </p:blipFill>
        <p:spPr>
          <a:xfrm>
            <a:off x="4117521" y="6671"/>
            <a:ext cx="8074479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36F94-083A-7F47-94A7-0C80F06E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48" y="202610"/>
            <a:ext cx="6901145" cy="1325563"/>
          </a:xfrm>
        </p:spPr>
        <p:txBody>
          <a:bodyPr>
            <a:normAutofit/>
          </a:bodyPr>
          <a:lstStyle/>
          <a:p>
            <a:r>
              <a:rPr lang="en-US" b="1" dirty="0"/>
              <a:t>Background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DB023-9C7E-7A4F-AF6C-B344E86C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52" y="1528546"/>
            <a:ext cx="4655095" cy="4456639"/>
          </a:xfrm>
        </p:spPr>
        <p:txBody>
          <a:bodyPr>
            <a:normAutofit/>
          </a:bodyPr>
          <a:lstStyle/>
          <a:p>
            <a:r>
              <a:rPr lang="en-US" sz="20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Road to Zero</a:t>
            </a:r>
            <a:r>
              <a:rPr lang="en-US" sz="2000" i="1" dirty="0"/>
              <a:t> </a:t>
            </a:r>
            <a:r>
              <a:rPr lang="en-US" sz="2000" dirty="0"/>
              <a:t>by 2050 reducing emissions</a:t>
            </a:r>
          </a:p>
          <a:p>
            <a:r>
              <a:rPr lang="en-US" sz="2000" dirty="0"/>
              <a:t>future where every vehicle is rechargeable</a:t>
            </a:r>
          </a:p>
          <a:p>
            <a:r>
              <a:rPr lang="en-US" sz="2000" dirty="0"/>
              <a:t>Electric vehicle chargepoints</a:t>
            </a:r>
          </a:p>
          <a:p>
            <a:pPr lvl="1"/>
            <a:r>
              <a:rPr lang="en-US" sz="1600" dirty="0"/>
              <a:t>range of power ratings: slow/fast/rapid</a:t>
            </a:r>
          </a:p>
          <a:p>
            <a:pPr lvl="1"/>
            <a:r>
              <a:rPr lang="en-US" sz="1600" dirty="0"/>
              <a:t>private / public</a:t>
            </a:r>
          </a:p>
          <a:p>
            <a:pPr lvl="1"/>
            <a:r>
              <a:rPr lang="en-US" sz="1600" dirty="0"/>
              <a:t>ensuring adequate electricity supply</a:t>
            </a:r>
          </a:p>
          <a:p>
            <a:r>
              <a:rPr lang="en-US" sz="2000" dirty="0"/>
              <a:t>residential parking capacity</a:t>
            </a:r>
          </a:p>
          <a:p>
            <a:pPr lvl="1"/>
            <a:r>
              <a:rPr lang="en-US" sz="1600" dirty="0"/>
              <a:t>off-street parking</a:t>
            </a:r>
          </a:p>
          <a:p>
            <a:pPr lvl="1"/>
            <a:r>
              <a:rPr lang="en-US" sz="1600" dirty="0"/>
              <a:t>adequate on-street parking</a:t>
            </a:r>
          </a:p>
          <a:p>
            <a:pPr lvl="1"/>
            <a:r>
              <a:rPr lang="en-US" sz="1600" dirty="0"/>
              <a:t>inadequate on-street parking</a:t>
            </a:r>
          </a:p>
          <a:p>
            <a:pPr lvl="0"/>
            <a:r>
              <a:rPr lang="en-US" sz="2000" dirty="0">
                <a:solidFill>
                  <a:prstClr val="white"/>
                </a:solidFill>
              </a:rPr>
              <a:t>no existing adequate data source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2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0B0D2883-6C8C-DB43-8292-35E8452C4D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4" t="6630" r="75759" b="50001"/>
          <a:stretch/>
        </p:blipFill>
        <p:spPr>
          <a:xfrm>
            <a:off x="-81831" y="6258432"/>
            <a:ext cx="859683" cy="551335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F7478D3C-7AA8-024A-97A1-01B16BA8A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799" y="3995432"/>
            <a:ext cx="2932853" cy="230356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B02315E5-8951-354D-8533-254BEC967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22" t="51732" r="1827" b="6029"/>
          <a:stretch/>
        </p:blipFill>
        <p:spPr>
          <a:xfrm>
            <a:off x="666948" y="6306175"/>
            <a:ext cx="4257290" cy="536967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05D62ADA-FD3B-634E-967C-07AAF316A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498" y="2815135"/>
            <a:ext cx="1112415" cy="873728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CE6FE30F-D56C-C643-A5F4-2AC2B55F8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434" y="1452290"/>
            <a:ext cx="400353" cy="314451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F016D786-0213-ED46-9D70-BCDB64C8E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850" y="1646610"/>
            <a:ext cx="483570" cy="379812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102A4294-577E-1F44-83D7-11E7BF7FE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652" y="2053886"/>
            <a:ext cx="759571" cy="596592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A4F65D15-2D71-3140-8C7D-AAF6C1347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927" y="2551513"/>
            <a:ext cx="1040647" cy="817358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73B1EC14-8DD8-8643-BDC3-09D801FBC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83" y="3412030"/>
            <a:ext cx="1195384" cy="938894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48B3942D-268B-244B-8852-9E1A31A4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104" y="2127798"/>
            <a:ext cx="571364" cy="448769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54AED568-33B1-C64C-B85B-CF2E3F7CE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498" y="1791801"/>
            <a:ext cx="298715" cy="2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0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9ADC-2B0B-E24F-BB5D-0DB2920C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 at DfT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E49A-D973-544D-BB3A-AA13B1EE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Off-street parking</a:t>
            </a:r>
          </a:p>
          <a:p>
            <a:pPr lvl="1"/>
            <a:r>
              <a:rPr lang="en-US" dirty="0"/>
              <a:t>project to identify residences using front garden space for driveway</a:t>
            </a:r>
          </a:p>
          <a:p>
            <a:pPr lvl="1"/>
            <a:r>
              <a:rPr lang="en-US" dirty="0"/>
              <a:t>extending to further test areas</a:t>
            </a:r>
          </a:p>
          <a:p>
            <a:pPr lvl="1"/>
            <a:r>
              <a:rPr lang="en-US" dirty="0"/>
              <a:t>planning for running on GCP to scale to UK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Application development</a:t>
            </a:r>
          </a:p>
          <a:p>
            <a:pPr lvl="1"/>
            <a:r>
              <a:rPr lang="en-US" dirty="0"/>
              <a:t>cross government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08391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6AF6-5038-E349-B33F-3468B9EF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E698-2A5D-7B4A-A407-B96195BF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79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prstClr val="white"/>
                </a:solidFill>
              </a:rPr>
              <a:t>Emu Analytics</a:t>
            </a:r>
          </a:p>
          <a:p>
            <a:pPr lvl="1"/>
            <a:r>
              <a:rPr lang="en-US" dirty="0">
                <a:solidFill>
                  <a:prstClr val="white"/>
                </a:solidFill>
              </a:rPr>
              <a:t>estimate parking based on distance from property building to roadside</a:t>
            </a:r>
          </a:p>
          <a:p>
            <a:pPr lvl="1"/>
            <a:r>
              <a:rPr lang="en-US" dirty="0">
                <a:solidFill>
                  <a:prstClr val="white"/>
                </a:solidFill>
              </a:rPr>
              <a:t>limitations and not free</a:t>
            </a:r>
          </a:p>
          <a:p>
            <a:pPr marL="0" indent="0">
              <a:buNone/>
            </a:pPr>
            <a:r>
              <a:rPr lang="en-US" dirty="0">
                <a:solidFill>
                  <a:prstClr val="white"/>
                </a:solidFill>
              </a:rPr>
              <a:t>Flynn et al, Swansea University</a:t>
            </a:r>
          </a:p>
          <a:p>
            <a:pPr lvl="1"/>
            <a:r>
              <a:rPr lang="en-US" dirty="0">
                <a:solidFill>
                  <a:prstClr val="white"/>
                </a:solidFill>
              </a:rPr>
              <a:t>mapping houses suitable for EV home charging</a:t>
            </a:r>
          </a:p>
          <a:p>
            <a:pPr lvl="1"/>
            <a:r>
              <a:rPr lang="en-US" dirty="0">
                <a:solidFill>
                  <a:prstClr val="white"/>
                </a:solidFill>
              </a:rPr>
              <a:t>using CNN deep learning/ transfer learning Google Net </a:t>
            </a:r>
          </a:p>
          <a:p>
            <a:pPr lvl="1"/>
            <a:r>
              <a:rPr lang="en-US" dirty="0">
                <a:solidFill>
                  <a:prstClr val="white"/>
                </a:solidFill>
              </a:rPr>
              <a:t>possible licensing issues using Google Street View</a:t>
            </a:r>
          </a:p>
          <a:p>
            <a:pPr marL="0" indent="0">
              <a:buNone/>
            </a:pPr>
            <a:r>
              <a:rPr lang="en-US" dirty="0"/>
              <a:t>Machine Vision</a:t>
            </a:r>
          </a:p>
          <a:p>
            <a:pPr lvl="1"/>
            <a:r>
              <a:rPr lang="en-US" dirty="0"/>
              <a:t>to identify permanent no parking road markings</a:t>
            </a:r>
          </a:p>
          <a:p>
            <a:pPr lvl="1"/>
            <a:r>
              <a:rPr lang="en-US" dirty="0"/>
              <a:t>patten recognition; pedestrian crossing  zones</a:t>
            </a:r>
          </a:p>
        </p:txBody>
      </p:sp>
    </p:spTree>
    <p:extLst>
      <p:ext uri="{BB962C8B-B14F-4D97-AF65-F5344CB8AC3E}">
        <p14:creationId xmlns:p14="http://schemas.microsoft.com/office/powerpoint/2010/main" val="2944871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364D-23AD-6C42-9B5E-F7A1DCCE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FAF8-EA63-5845-99C2-60FC8F719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700" y="1626221"/>
            <a:ext cx="8431306" cy="3887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Six main data sets</a:t>
            </a:r>
            <a:endParaRPr lang="en-US" dirty="0">
              <a:solidFill>
                <a:prstClr val="white"/>
              </a:solidFill>
            </a:endParaRPr>
          </a:p>
          <a:p>
            <a:pPr lvl="1"/>
            <a:r>
              <a:rPr lang="en-US" dirty="0">
                <a:solidFill>
                  <a:prstClr val="white"/>
                </a:solidFill>
              </a:rPr>
              <a:t>point locations, vector polygons and raster data</a:t>
            </a:r>
          </a:p>
          <a:p>
            <a:pPr lvl="1"/>
            <a:r>
              <a:rPr lang="en-US" dirty="0">
                <a:solidFill>
                  <a:prstClr val="white"/>
                </a:solidFill>
              </a:rPr>
              <a:t>attributes </a:t>
            </a:r>
          </a:p>
          <a:p>
            <a:pPr lvl="1"/>
            <a:r>
              <a:rPr lang="en-US" dirty="0">
                <a:solidFill>
                  <a:prstClr val="white"/>
                </a:solidFill>
              </a:rPr>
              <a:t>results from off-street parking project</a:t>
            </a:r>
          </a:p>
          <a:p>
            <a:pPr lvl="1"/>
            <a:r>
              <a:rPr lang="en-US" dirty="0">
                <a:solidFill>
                  <a:prstClr val="white"/>
                </a:solidFill>
              </a:rPr>
              <a:t>British National Grid coordinate reference system</a:t>
            </a:r>
          </a:p>
          <a:p>
            <a:pPr lvl="1"/>
            <a:r>
              <a:rPr lang="en-US" dirty="0"/>
              <a:t>ethical issues: none</a:t>
            </a:r>
          </a:p>
          <a:p>
            <a:pPr lvl="2"/>
            <a:r>
              <a:rPr lang="en-US" dirty="0"/>
              <a:t>no direct link in data between addresses and people</a:t>
            </a:r>
          </a:p>
          <a:p>
            <a:pPr lvl="2"/>
            <a:r>
              <a:rPr lang="en-US" dirty="0"/>
              <a:t>data is freely available under Public Sector Geospatial Agreement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66058B-9397-684A-9DBF-C138AC80C067}"/>
              </a:ext>
            </a:extLst>
          </p:cNvPr>
          <p:cNvSpPr txBox="1">
            <a:spLocks/>
          </p:cNvSpPr>
          <p:nvPr/>
        </p:nvSpPr>
        <p:spPr>
          <a:xfrm>
            <a:off x="5054353" y="3850631"/>
            <a:ext cx="6299447" cy="287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4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table, group, various&#10;&#10;Description automatically generated">
            <a:extLst>
              <a:ext uri="{FF2B5EF4-FFF2-40B4-BE49-F238E27FC236}">
                <a16:creationId xmlns:a16="http://schemas.microsoft.com/office/drawing/2014/main" id="{66B0E79A-136F-1743-B79B-696DDA0B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725" y="0"/>
            <a:ext cx="10278275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9ABD3-B0B5-564A-B6FB-9FE5B476A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AddressBase Plus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9DEC80-E7D0-4712-A23C-A9343B56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047" y="4274344"/>
            <a:ext cx="4630960" cy="2162542"/>
          </a:xfrm>
        </p:spPr>
        <p:txBody>
          <a:bodyPr>
            <a:normAutofit/>
          </a:bodyPr>
          <a:lstStyle/>
          <a:p>
            <a:r>
              <a:rPr lang="en-US" sz="2000" dirty="0"/>
              <a:t>point geometry for every address</a:t>
            </a:r>
          </a:p>
          <a:p>
            <a:r>
              <a:rPr lang="en-US" sz="2000" dirty="0"/>
              <a:t>four-level property classification scheme</a:t>
            </a:r>
          </a:p>
          <a:p>
            <a:r>
              <a:rPr lang="en-US" sz="2000" dirty="0"/>
              <a:t>link to TA building TOID </a:t>
            </a:r>
          </a:p>
          <a:p>
            <a:endParaRPr lang="en-US" sz="20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F79769-CDC1-6C41-8A92-9CF115CEB5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65"/>
          <a:stretch/>
        </p:blipFill>
        <p:spPr>
          <a:xfrm>
            <a:off x="804672" y="1690688"/>
            <a:ext cx="4630960" cy="216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 with low confidence">
            <a:extLst>
              <a:ext uri="{FF2B5EF4-FFF2-40B4-BE49-F238E27FC236}">
                <a16:creationId xmlns:a16="http://schemas.microsoft.com/office/drawing/2014/main" id="{E72CE1B5-F07C-6B47-8F1E-D93471082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55" t="36373" r="1" b="1666"/>
          <a:stretch/>
        </p:blipFill>
        <p:spPr>
          <a:xfrm>
            <a:off x="2454442" y="-477"/>
            <a:ext cx="9737558" cy="6858478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74236-8C8F-A848-8A92-662B3E2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OSMM,  APGB &amp; </a:t>
            </a:r>
            <a:r>
              <a:rPr lang="en-US" dirty="0" err="1"/>
              <a:t>NaPTAN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33C78-F504-4DC4-9B52-AEFFCDCB2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OSMM Topography layer includes roads and tracks (green)</a:t>
            </a:r>
          </a:p>
          <a:p>
            <a:r>
              <a:rPr lang="en-US" sz="2000" dirty="0"/>
              <a:t>OSMM Highways layer include road links (magenta) and nodes (cyan)</a:t>
            </a:r>
          </a:p>
          <a:p>
            <a:r>
              <a:rPr lang="en-US" sz="2000" dirty="0"/>
              <a:t>APGB RGB 25 cm raster layer</a:t>
            </a:r>
          </a:p>
          <a:p>
            <a:r>
              <a:rPr lang="en-US" sz="2000" dirty="0" err="1"/>
              <a:t>NaPTAN</a:t>
            </a:r>
            <a:r>
              <a:rPr lang="en-US" sz="2000" dirty="0"/>
              <a:t> bus stop location (red)</a:t>
            </a:r>
          </a:p>
        </p:txBody>
      </p:sp>
    </p:spTree>
    <p:extLst>
      <p:ext uri="{BB962C8B-B14F-4D97-AF65-F5344CB8AC3E}">
        <p14:creationId xmlns:p14="http://schemas.microsoft.com/office/powerpoint/2010/main" val="2150404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189A93FE-A214-6D4A-8A0D-029B9D58E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8" t="22085" r="2710" b="3038"/>
          <a:stretch/>
        </p:blipFill>
        <p:spPr>
          <a:xfrm>
            <a:off x="3642979" y="21020"/>
            <a:ext cx="8549021" cy="683698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74236-8C8F-A848-8A92-662B3E2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Off-street parking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33C78-F504-4DC4-9B52-AEFFCDCB2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Manually labelled residences with off-street parking for test area</a:t>
            </a:r>
          </a:p>
          <a:p>
            <a:r>
              <a:rPr lang="en-US" sz="2000" dirty="0"/>
              <a:t>Derived driveway width, where boundary intersects with front garden manmade surface area (blue lines)</a:t>
            </a:r>
          </a:p>
        </p:txBody>
      </p:sp>
    </p:spTree>
    <p:extLst>
      <p:ext uri="{BB962C8B-B14F-4D97-AF65-F5344CB8AC3E}">
        <p14:creationId xmlns:p14="http://schemas.microsoft.com/office/powerpoint/2010/main" val="2316158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28072</TotalTime>
  <Words>2208</Words>
  <Application>Microsoft Macintosh PowerPoint</Application>
  <PresentationFormat>Widescreen</PresentationFormat>
  <Paragraphs>254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Parking Provision in the UK</vt:lpstr>
      <vt:lpstr>Introduction</vt:lpstr>
      <vt:lpstr>Background &amp; motivation</vt:lpstr>
      <vt:lpstr>Current work at DfT</vt:lpstr>
      <vt:lpstr>Key literature</vt:lpstr>
      <vt:lpstr>Data</vt:lpstr>
      <vt:lpstr>AddressBase Plus</vt:lpstr>
      <vt:lpstr>OSMM,  APGB &amp; NaPTAN</vt:lpstr>
      <vt:lpstr>Off-street parking data</vt:lpstr>
      <vt:lpstr>Data pre-processing</vt:lpstr>
      <vt:lpstr>Methodology</vt:lpstr>
      <vt:lpstr>Identifying road junctions</vt:lpstr>
      <vt:lpstr>Identifying no parking road markings</vt:lpstr>
      <vt:lpstr>Preliminary results</vt:lpstr>
      <vt:lpstr>Expected results</vt:lpstr>
      <vt:lpstr>Roadmap &amp; timeline</vt:lpstr>
      <vt:lpstr>Conclusions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Potential in the UK</dc:title>
  <dc:creator>Tamsin Forbes</dc:creator>
  <cp:lastModifiedBy>Tamsin Forbes</cp:lastModifiedBy>
  <cp:revision>110</cp:revision>
  <dcterms:created xsi:type="dcterms:W3CDTF">2020-08-22T11:52:10Z</dcterms:created>
  <dcterms:modified xsi:type="dcterms:W3CDTF">2021-09-17T12:01:17Z</dcterms:modified>
</cp:coreProperties>
</file>